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75" r:id="rId3"/>
    <p:sldId id="269" r:id="rId4"/>
    <p:sldId id="266" r:id="rId5"/>
    <p:sldId id="259" r:id="rId6"/>
    <p:sldId id="261" r:id="rId7"/>
    <p:sldId id="263" r:id="rId8"/>
    <p:sldId id="264" r:id="rId9"/>
    <p:sldId id="267" r:id="rId10"/>
    <p:sldId id="270" r:id="rId11"/>
    <p:sldId id="272" r:id="rId12"/>
    <p:sldId id="271" r:id="rId13"/>
    <p:sldId id="274"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3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528ED-BB48-4FAD-9CF8-81D7F31D56E8}" type="datetimeFigureOut">
              <a:rPr lang="el-GR" smtClean="0"/>
              <a:pPr/>
              <a:t>15/10/2017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E3408-38BE-41E6-BE5F-C3F0B9F6C249}" type="slidenum">
              <a:rPr lang="el-GR" smtClean="0"/>
              <a:pPr/>
              <a:t>‹#›</a:t>
            </a:fld>
            <a:endParaRPr lang="el-GR"/>
          </a:p>
        </p:txBody>
      </p:sp>
    </p:spTree>
    <p:extLst>
      <p:ext uri="{BB962C8B-B14F-4D97-AF65-F5344CB8AC3E}">
        <p14:creationId xmlns:p14="http://schemas.microsoft.com/office/powerpoint/2010/main" val="418978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l-G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26645F8F-1579-4AA0-B1AC-5215F015D716}" type="slidenum">
              <a:rPr lang="el-GR" smtClean="0">
                <a:solidFill>
                  <a:prstClr val="black"/>
                </a:solidFill>
              </a:rPr>
              <a:pPr/>
              <a:t>‹#›</a:t>
            </a:fld>
            <a:endParaRPr lang="el-G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57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6" name="Footer Placeholder 5"/>
          <p:cNvSpPr>
            <a:spLocks noGrp="1"/>
          </p:cNvSpPr>
          <p:nvPr>
            <p:ph type="ftr" sz="quarter" idx="11"/>
          </p:nvPr>
        </p:nvSpPr>
        <p:spPr/>
        <p:txBody>
          <a:bodyPr/>
          <a:lstStyle/>
          <a:p>
            <a:endParaRPr lang="el-GR">
              <a:solidFill>
                <a:prstClr val="black"/>
              </a:solidFill>
            </a:endParaRPr>
          </a:p>
        </p:txBody>
      </p:sp>
      <p:sp>
        <p:nvSpPr>
          <p:cNvPr id="7" name="Slide Number Placeholder 6"/>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val="426228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27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746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val="934643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43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6804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00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372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val="383844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6" name="Footer Placeholder 5"/>
          <p:cNvSpPr>
            <a:spLocks noGrp="1"/>
          </p:cNvSpPr>
          <p:nvPr>
            <p:ph type="ftr" sz="quarter" idx="11"/>
          </p:nvPr>
        </p:nvSpPr>
        <p:spPr/>
        <p:txBody>
          <a:bodyPr/>
          <a:lstStyle/>
          <a:p>
            <a:endParaRPr lang="el-GR">
              <a:solidFill>
                <a:prstClr val="black"/>
              </a:solidFill>
            </a:endParaRPr>
          </a:p>
        </p:txBody>
      </p:sp>
      <p:sp>
        <p:nvSpPr>
          <p:cNvPr id="7" name="Slide Number Placeholder 6"/>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val="42333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8" name="Footer Placeholder 7"/>
          <p:cNvSpPr>
            <a:spLocks noGrp="1"/>
          </p:cNvSpPr>
          <p:nvPr>
            <p:ph type="ftr" sz="quarter" idx="11"/>
          </p:nvPr>
        </p:nvSpPr>
        <p:spPr/>
        <p:txBody>
          <a:bodyPr/>
          <a:lstStyle/>
          <a:p>
            <a:endParaRPr lang="el-GR">
              <a:solidFill>
                <a:prstClr val="black"/>
              </a:solidFill>
            </a:endParaRPr>
          </a:p>
        </p:txBody>
      </p:sp>
      <p:sp>
        <p:nvSpPr>
          <p:cNvPr id="9" name="Slide Number Placeholder 8"/>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67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4" name="Footer Placeholder 3"/>
          <p:cNvSpPr>
            <a:spLocks noGrp="1"/>
          </p:cNvSpPr>
          <p:nvPr>
            <p:ph type="ftr" sz="quarter" idx="11"/>
          </p:nvPr>
        </p:nvSpPr>
        <p:spPr/>
        <p:txBody>
          <a:bodyPr/>
          <a:lstStyle/>
          <a:p>
            <a:endParaRPr lang="el-GR">
              <a:solidFill>
                <a:prstClr val="black"/>
              </a:solidFill>
            </a:endParaRPr>
          </a:p>
        </p:txBody>
      </p:sp>
      <p:sp>
        <p:nvSpPr>
          <p:cNvPr id="5" name="Slide Number Placeholder 4"/>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39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3" name="Footer Placeholder 2"/>
          <p:cNvSpPr>
            <a:spLocks noGrp="1"/>
          </p:cNvSpPr>
          <p:nvPr>
            <p:ph type="ftr" sz="quarter" idx="11"/>
          </p:nvPr>
        </p:nvSpPr>
        <p:spPr/>
        <p:txBody>
          <a:bodyPr/>
          <a:lstStyle/>
          <a:p>
            <a:endParaRPr lang="el-GR">
              <a:solidFill>
                <a:prstClr val="black"/>
              </a:solidFill>
            </a:endParaRPr>
          </a:p>
        </p:txBody>
      </p:sp>
      <p:sp>
        <p:nvSpPr>
          <p:cNvPr id="4" name="Slide Number Placeholder 3"/>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val="9368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6" name="Footer Placeholder 5"/>
          <p:cNvSpPr>
            <a:spLocks noGrp="1"/>
          </p:cNvSpPr>
          <p:nvPr>
            <p:ph type="ftr" sz="quarter" idx="11"/>
          </p:nvPr>
        </p:nvSpPr>
        <p:spPr/>
        <p:txBody>
          <a:bodyPr/>
          <a:lstStyle/>
          <a:p>
            <a:endParaRPr lang="el-GR">
              <a:solidFill>
                <a:prstClr val="black"/>
              </a:solidFill>
            </a:endParaRPr>
          </a:p>
        </p:txBody>
      </p:sp>
      <p:sp>
        <p:nvSpPr>
          <p:cNvPr id="7" name="Slide Number Placeholder 6"/>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94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4D7A4-77D3-4CDA-953B-6626F864B1D5}" type="datetimeFigureOut">
              <a:rPr lang="el-GR" smtClean="0">
                <a:solidFill>
                  <a:prstClr val="black"/>
                </a:solidFill>
              </a:rPr>
              <a:pPr/>
              <a:t>15/10/2017</a:t>
            </a:fld>
            <a:endParaRPr lang="el-GR">
              <a:solidFill>
                <a:prstClr val="black"/>
              </a:solidFill>
            </a:endParaRPr>
          </a:p>
        </p:txBody>
      </p:sp>
      <p:sp>
        <p:nvSpPr>
          <p:cNvPr id="6" name="Footer Placeholder 5"/>
          <p:cNvSpPr>
            <a:spLocks noGrp="1"/>
          </p:cNvSpPr>
          <p:nvPr>
            <p:ph type="ftr" sz="quarter" idx="11"/>
          </p:nvPr>
        </p:nvSpPr>
        <p:spPr/>
        <p:txBody>
          <a:bodyPr/>
          <a:lstStyle/>
          <a:p>
            <a:endParaRPr lang="el-GR">
              <a:solidFill>
                <a:prstClr val="black"/>
              </a:solidFill>
            </a:endParaRPr>
          </a:p>
        </p:txBody>
      </p:sp>
      <p:sp>
        <p:nvSpPr>
          <p:cNvPr id="7" name="Slide Number Placeholder 6"/>
          <p:cNvSpPr>
            <a:spLocks noGrp="1"/>
          </p:cNvSpPr>
          <p:nvPr>
            <p:ph type="sldNum" sz="quarter" idx="12"/>
          </p:nvPr>
        </p:nvSpPr>
        <p:spPr/>
        <p:txBody>
          <a:bodyPr/>
          <a:lstStyle/>
          <a:p>
            <a:fld id="{26645F8F-1579-4AA0-B1AC-5215F015D716}"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val="308715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A4D7A4-77D3-4CDA-953B-6626F864B1D5}" type="datetimeFigureOut">
              <a:rPr lang="el-GR" smtClean="0">
                <a:solidFill>
                  <a:prstClr val="black"/>
                </a:solidFill>
              </a:rPr>
              <a:pPr/>
              <a:t>15/10/2017</a:t>
            </a:fld>
            <a:endParaRPr lang="el-G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645F8F-1579-4AA0-B1AC-5215F015D716}"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val="2769695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299" y="1772817"/>
            <a:ext cx="5111752" cy="1368152"/>
          </a:xfrm>
        </p:spPr>
        <p:txBody>
          <a:bodyPr/>
          <a:lstStyle/>
          <a:p>
            <a:r>
              <a:rPr lang="el-GR" sz="2000" b="1" dirty="0" smtClean="0">
                <a:latin typeface="Calibri" panose="020F0502020204030204" pitchFamily="34" charset="0"/>
                <a:cs typeface="Calibri" panose="020F0502020204030204" pitchFamily="34" charset="0"/>
              </a:rPr>
              <a:t>Η λήψη επαγγελματικών αποφάσεων στην εποχή της πληροφορικής</a:t>
            </a:r>
            <a:r>
              <a:rPr lang="en-US" sz="2000" b="1" dirty="0" smtClean="0">
                <a:latin typeface="Calibri" panose="020F0502020204030204" pitchFamily="34" charset="0"/>
                <a:cs typeface="Calibri" panose="020F0502020204030204" pitchFamily="34" charset="0"/>
              </a:rPr>
              <a:t>: </a:t>
            </a:r>
            <a:r>
              <a:rPr lang="el-GR" sz="2000" b="1" dirty="0" smtClean="0">
                <a:latin typeface="Calibri" panose="020F0502020204030204" pitchFamily="34" charset="0"/>
                <a:cs typeface="Calibri" panose="020F0502020204030204" pitchFamily="34" charset="0"/>
              </a:rPr>
              <a:t>Ο οραματισμός, η αυτοαποτελεσματικότητα και η δυνατότητα αλλαγής σταδιοδρομίας</a:t>
            </a:r>
            <a:endParaRPr lang="el-GR" sz="20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019299" y="3573016"/>
            <a:ext cx="5111752" cy="1320801"/>
          </a:xfrm>
        </p:spPr>
        <p:txBody>
          <a:bodyPr>
            <a:normAutofit fontScale="92500" lnSpcReduction="20000"/>
          </a:bodyPr>
          <a:lstStyle/>
          <a:p>
            <a:r>
              <a:rPr lang="el-GR" sz="2000" dirty="0" smtClean="0">
                <a:latin typeface="Calibri" panose="020F0502020204030204" pitchFamily="34" charset="0"/>
                <a:cs typeface="Calibri" panose="020F0502020204030204" pitchFamily="34" charset="0"/>
              </a:rPr>
              <a:t>Διδάσκουσα</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Δρ. Κατερίνα Αργυροπούλου</a:t>
            </a:r>
          </a:p>
          <a:p>
            <a:r>
              <a:rPr lang="el-GR" sz="2000" dirty="0" smtClean="0">
                <a:latin typeface="Calibri" panose="020F0502020204030204" pitchFamily="34" charset="0"/>
                <a:cs typeface="Calibri" panose="020F0502020204030204" pitchFamily="34" charset="0"/>
              </a:rPr>
              <a:t>Συνεργατική εργασία για το μάθημα</a:t>
            </a:r>
            <a:r>
              <a:rPr lang="en-US" sz="2000" dirty="0" smtClean="0">
                <a:latin typeface="Calibri" panose="020F0502020204030204" pitchFamily="34" charset="0"/>
                <a:cs typeface="Calibri" panose="020F0502020204030204" pitchFamily="34" charset="0"/>
              </a:rPr>
              <a:t>: </a:t>
            </a:r>
            <a:endParaRPr lang="el-GR" sz="2000" dirty="0" smtClean="0">
              <a:latin typeface="Calibri" panose="020F0502020204030204" pitchFamily="34" charset="0"/>
              <a:cs typeface="Calibri" panose="020F0502020204030204" pitchFamily="34" charset="0"/>
            </a:endParaRPr>
          </a:p>
          <a:p>
            <a:r>
              <a:rPr lang="el-GR" sz="2000" b="1" i="1" dirty="0" smtClean="0">
                <a:latin typeface="Calibri" panose="020F0502020204030204" pitchFamily="34" charset="0"/>
                <a:cs typeface="Calibri" panose="020F0502020204030204" pitchFamily="34" charset="0"/>
              </a:rPr>
              <a:t>Λήψη επαγγελματικών αποφάσεων: Στρατηγικές &amp; ανάπτυξη δεξιοτήτων</a:t>
            </a:r>
            <a:endParaRPr lang="el-GR" b="1" i="1" dirty="0"/>
          </a:p>
        </p:txBody>
      </p:sp>
      <p:pic>
        <p:nvPicPr>
          <p:cNvPr id="4" name="Εικόνα 3"/>
          <p:cNvPicPr>
            <a:picLocks noChangeAspect="1"/>
          </p:cNvPicPr>
          <p:nvPr/>
        </p:nvPicPr>
        <p:blipFill>
          <a:blip r:embed="rId2" cstate="print"/>
          <a:stretch>
            <a:fillRect/>
          </a:stretch>
        </p:blipFill>
        <p:spPr>
          <a:xfrm>
            <a:off x="201565" y="110852"/>
            <a:ext cx="3371380" cy="951058"/>
          </a:xfrm>
          <a:prstGeom prst="rect">
            <a:avLst/>
          </a:prstGeom>
        </p:spPr>
      </p:pic>
      <p:sp>
        <p:nvSpPr>
          <p:cNvPr id="5" name="Ορθογώνιο 4"/>
          <p:cNvSpPr/>
          <p:nvPr/>
        </p:nvSpPr>
        <p:spPr>
          <a:xfrm>
            <a:off x="2195736" y="4893817"/>
            <a:ext cx="4824535" cy="432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i="1" dirty="0" smtClean="0">
                <a:solidFill>
                  <a:schemeClr val="tx1"/>
                </a:solidFill>
                <a:latin typeface="Calibri" panose="020F0502020204030204" pitchFamily="34" charset="0"/>
              </a:rPr>
              <a:t>ΠΜΣ</a:t>
            </a:r>
            <a:r>
              <a:rPr lang="el-GR" sz="1600" b="1" i="1" dirty="0">
                <a:solidFill>
                  <a:schemeClr val="tx1"/>
                </a:solidFill>
                <a:latin typeface="Calibri" panose="020F0502020204030204" pitchFamily="34" charset="0"/>
              </a:rPr>
              <a:t>: </a:t>
            </a:r>
            <a:r>
              <a:rPr lang="el-GR" sz="1600" b="1" i="1" dirty="0" smtClean="0">
                <a:solidFill>
                  <a:schemeClr val="tx1"/>
                </a:solidFill>
                <a:latin typeface="Calibri" panose="020F0502020204030204" pitchFamily="34" charset="0"/>
              </a:rPr>
              <a:t>Επαγγελματική </a:t>
            </a:r>
            <a:r>
              <a:rPr lang="el-GR" sz="1600" b="1" i="1" dirty="0">
                <a:solidFill>
                  <a:schemeClr val="tx1"/>
                </a:solidFill>
                <a:latin typeface="Calibri" panose="020F0502020204030204" pitchFamily="34" charset="0"/>
              </a:rPr>
              <a:t>Συμβουλευτική και Προσανατολισμός (2016 – 2018)</a:t>
            </a:r>
            <a:endParaRPr lang="el-GR"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13573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1052736"/>
            <a:ext cx="7200897" cy="1303867"/>
          </a:xfrm>
        </p:spPr>
        <p:txBody>
          <a:bodyPr>
            <a:normAutofit fontScale="90000"/>
          </a:bodyPr>
          <a:lstStyle/>
          <a:p>
            <a:pPr algn="just"/>
            <a:r>
              <a:rPr lang="el-GR" sz="2400" dirty="0" smtClean="0">
                <a:latin typeface="Times New Roman" pitchFamily="18" charset="0"/>
                <a:cs typeface="Times New Roman" pitchFamily="18" charset="0"/>
              </a:rPr>
              <a:t>Ευρήματα μιας έρευνας σχετικά με τη λήψη επαγγελματικών αποφάσεων</a:t>
            </a:r>
            <a:r>
              <a:rPr lang="el-GR" sz="2400" b="1" dirty="0" smtClean="0">
                <a:solidFill>
                  <a:srgbClr val="000000"/>
                </a:solidFill>
                <a:latin typeface="Times New Roman" pitchFamily="18" charset="0"/>
                <a:cs typeface="Times New Roman" pitchFamily="18" charset="0"/>
              </a:rPr>
              <a:t> (</a:t>
            </a:r>
            <a:r>
              <a:rPr lang="el-GR" sz="2400" dirty="0" smtClean="0">
                <a:solidFill>
                  <a:srgbClr val="000000"/>
                </a:solidFill>
                <a:latin typeface="Times New Roman" pitchFamily="18" charset="0"/>
                <a:cs typeface="Times New Roman" pitchFamily="18" charset="0"/>
              </a:rPr>
              <a:t>195 ενήλικες που αναζήτησαν υπηρεσίες επαγγελματικής συμβουλευτικής). Τα αποτελέσματα ήταν τα ακόλουθα</a:t>
            </a:r>
            <a:endParaRPr lang="el-GR" sz="24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Autofit/>
          </a:bodyPr>
          <a:lstStyle/>
          <a:p>
            <a:pPr algn="just"/>
            <a:r>
              <a:rPr lang="el-GR" sz="1200" dirty="0" smtClean="0">
                <a:solidFill>
                  <a:srgbClr val="000000"/>
                </a:solidFill>
                <a:latin typeface="Times New Roman" pitchFamily="18" charset="0"/>
                <a:cs typeface="Times New Roman" pitchFamily="18" charset="0"/>
              </a:rPr>
              <a:t>Άτομα που εκτιμούν αρνητικά το παρελθόν και επικεντρώνονται</a:t>
            </a:r>
            <a:r>
              <a:rPr lang="en-US" sz="1200" dirty="0" smtClean="0">
                <a:solidFill>
                  <a:srgbClr val="000000"/>
                </a:solidFill>
                <a:latin typeface="Times New Roman" pitchFamily="18" charset="0"/>
                <a:cs typeface="Times New Roman" pitchFamily="18" charset="0"/>
              </a:rPr>
              <a:t> </a:t>
            </a:r>
            <a:r>
              <a:rPr lang="el-GR" sz="1200" dirty="0" smtClean="0">
                <a:solidFill>
                  <a:srgbClr val="000000"/>
                </a:solidFill>
                <a:latin typeface="Times New Roman" pitchFamily="18" charset="0"/>
                <a:cs typeface="Times New Roman" pitchFamily="18" charset="0"/>
              </a:rPr>
              <a:t>στην ικανοποίηση στο παρόν, παρουσιάζουν μεγαλύτερη αναποφασιστικότητα, περισσότερες δυσλειτουργικές σκέψεις στη διαδικασία λήψης επαγγελματικών αποφάσεων, λιγότερη αυτογνωσία και αντιμετωπίζουν προβλήματα σχετιζόμενα με τη μη αξιόπιστη επαγγελματική πληροφόρηση, εσωτερικές συγκρούσεις για τις επαγγελματικές προτιμήσεις και εξωτερικές συγκρούσεις με τους σημαντικούς άλλους για τις επαγγελματικές επιλογές.</a:t>
            </a:r>
          </a:p>
          <a:p>
            <a:pPr algn="just">
              <a:tabLst>
                <a:tab pos="0" algn="l"/>
                <a:tab pos="356125" algn="l"/>
                <a:tab pos="713514" algn="l"/>
                <a:tab pos="1070902" algn="l"/>
                <a:tab pos="1428291" algn="l"/>
                <a:tab pos="1785679" algn="l"/>
                <a:tab pos="2143067" algn="l"/>
                <a:tab pos="2500455" algn="l"/>
                <a:tab pos="2857844" algn="l"/>
                <a:tab pos="3215232" algn="l"/>
                <a:tab pos="3572621" algn="l"/>
                <a:tab pos="3930009" algn="l"/>
                <a:tab pos="4287397" algn="l"/>
                <a:tab pos="4644785" algn="l"/>
                <a:tab pos="5002174" algn="l"/>
                <a:tab pos="5359562" algn="l"/>
                <a:tab pos="5716951" algn="l"/>
                <a:tab pos="6074339" algn="l"/>
                <a:tab pos="6431727" algn="l"/>
                <a:tab pos="6789115" algn="l"/>
                <a:tab pos="7146504" algn="l"/>
                <a:tab pos="7486212" algn="l"/>
                <a:tab pos="8062074" algn="l"/>
                <a:tab pos="8637937" algn="l"/>
              </a:tabLst>
            </a:pPr>
            <a:r>
              <a:rPr lang="el-GR" sz="1200" dirty="0" smtClean="0">
                <a:solidFill>
                  <a:srgbClr val="000000"/>
                </a:solidFill>
                <a:latin typeface="Times New Roman" pitchFamily="18" charset="0"/>
                <a:cs typeface="Times New Roman" pitchFamily="18" charset="0"/>
              </a:rPr>
              <a:t>- Άτομα με δυσάρεστο παρελθόν αισθάνονται περισσότερο ανήμπορα να ελέγξουν το μέλλον και δεσμεύονται σε παροντικές προσπάθειες, αφού ο μελλοντικός σχεδιασμός είναι άνευ σημασίας.</a:t>
            </a:r>
          </a:p>
          <a:p>
            <a:pPr algn="just">
              <a:tabLst>
                <a:tab pos="0" algn="l"/>
                <a:tab pos="356125" algn="l"/>
                <a:tab pos="713514" algn="l"/>
                <a:tab pos="1070902" algn="l"/>
                <a:tab pos="1428291" algn="l"/>
                <a:tab pos="1785679" algn="l"/>
                <a:tab pos="2143067" algn="l"/>
                <a:tab pos="2500455" algn="l"/>
                <a:tab pos="2857844" algn="l"/>
                <a:tab pos="3215232" algn="l"/>
                <a:tab pos="3572621" algn="l"/>
                <a:tab pos="3930009" algn="l"/>
                <a:tab pos="4287397" algn="l"/>
                <a:tab pos="4644785" algn="l"/>
                <a:tab pos="5002174" algn="l"/>
                <a:tab pos="5359562" algn="l"/>
                <a:tab pos="5716951" algn="l"/>
                <a:tab pos="6074339" algn="l"/>
                <a:tab pos="6431727" algn="l"/>
                <a:tab pos="6789115" algn="l"/>
                <a:tab pos="7146504" algn="l"/>
                <a:tab pos="7486212" algn="l"/>
                <a:tab pos="8062074" algn="l"/>
                <a:tab pos="8637937" algn="l"/>
              </a:tabLst>
            </a:pPr>
            <a:r>
              <a:rPr lang="el-GR" sz="1200" dirty="0" smtClean="0">
                <a:solidFill>
                  <a:srgbClr val="000000"/>
                </a:solidFill>
                <a:latin typeface="Times New Roman" pitchFamily="18" charset="0"/>
                <a:cs typeface="Times New Roman" pitchFamily="18" charset="0"/>
              </a:rPr>
              <a:t>- Η αρνητική εικόνα για το παρελθόν σχετίζεται με μεγαλύτερες δυσκολίες, τόσο σε ζητήματα ετοιμότητας για δέσμευση στη λήψη απόφασης, όσο στη διαδικασία την ίδια.</a:t>
            </a:r>
          </a:p>
          <a:p>
            <a:pPr algn="just">
              <a:tabLst>
                <a:tab pos="0" algn="l"/>
                <a:tab pos="356125" algn="l"/>
                <a:tab pos="713514" algn="l"/>
                <a:tab pos="1070902" algn="l"/>
                <a:tab pos="1428291" algn="l"/>
                <a:tab pos="1785679" algn="l"/>
                <a:tab pos="2143067" algn="l"/>
                <a:tab pos="2500455" algn="l"/>
                <a:tab pos="2857844" algn="l"/>
                <a:tab pos="3215232" algn="l"/>
                <a:tab pos="3572621" algn="l"/>
                <a:tab pos="3930009" algn="l"/>
                <a:tab pos="4287397" algn="l"/>
                <a:tab pos="4644785" algn="l"/>
                <a:tab pos="5002174" algn="l"/>
                <a:tab pos="5359562" algn="l"/>
                <a:tab pos="5716951" algn="l"/>
                <a:tab pos="6074339" algn="l"/>
                <a:tab pos="6431727" algn="l"/>
                <a:tab pos="6789115" algn="l"/>
                <a:tab pos="7146504" algn="l"/>
                <a:tab pos="7486212" algn="l"/>
                <a:tab pos="8062074" algn="l"/>
                <a:tab pos="8637937" algn="l"/>
              </a:tabLst>
            </a:pPr>
            <a:r>
              <a:rPr lang="el-GR" sz="1200" dirty="0" smtClean="0">
                <a:solidFill>
                  <a:srgbClr val="000000"/>
                </a:solidFill>
                <a:latin typeface="Times New Roman" pitchFamily="18" charset="0"/>
                <a:cs typeface="Times New Roman" pitchFamily="18" charset="0"/>
              </a:rPr>
              <a:t>- Άτομα με προσανατολισμό στο μέλλον και αίσθημα προσωπικού ελέγχου, παρουσιάζονται περισσότερο κινητοποιημένα και αποφασιστικά στη διαδικασία λήψης απόφασης. </a:t>
            </a:r>
          </a:p>
          <a:p>
            <a:pPr algn="just">
              <a:tabLst>
                <a:tab pos="0" algn="l"/>
                <a:tab pos="356125" algn="l"/>
                <a:tab pos="713514" algn="l"/>
                <a:tab pos="1070902" algn="l"/>
                <a:tab pos="1428291" algn="l"/>
                <a:tab pos="1785679" algn="l"/>
                <a:tab pos="2143067" algn="l"/>
                <a:tab pos="2500455" algn="l"/>
                <a:tab pos="2857844" algn="l"/>
                <a:tab pos="3215232" algn="l"/>
                <a:tab pos="3572621" algn="l"/>
                <a:tab pos="3930009" algn="l"/>
                <a:tab pos="4287397" algn="l"/>
                <a:tab pos="4644785" algn="l"/>
                <a:tab pos="5002174" algn="l"/>
                <a:tab pos="5359562" algn="l"/>
                <a:tab pos="5716951" algn="l"/>
                <a:tab pos="6074339" algn="l"/>
                <a:tab pos="6431727" algn="l"/>
                <a:tab pos="6789115" algn="l"/>
                <a:tab pos="7146504" algn="l"/>
                <a:tab pos="7486212" algn="l"/>
                <a:tab pos="8062074" algn="l"/>
                <a:tab pos="8637937" algn="l"/>
              </a:tabLst>
            </a:pPr>
            <a:r>
              <a:rPr lang="el-GR" sz="1200" dirty="0" smtClean="0">
                <a:solidFill>
                  <a:srgbClr val="000000"/>
                </a:solidFill>
                <a:latin typeface="Times New Roman" pitchFamily="18" charset="0"/>
                <a:cs typeface="Times New Roman" pitchFamily="18" charset="0"/>
              </a:rPr>
              <a:t>- Άτομα που αδυνατούν να βιώσουν ικανοποίηση στο παρόν και είναι δυσαρεστημένα από το παρελθόν, μπορεί να έχουν, μεν, κίνητρο για λήψη επαγγελματικής απόφασης, παρουσιάζουν, όμως, αναποφασιστικότητα και στερούνται απαραίτητης πληροφόρησης για να το πράξουν.</a:t>
            </a:r>
          </a:p>
          <a:p>
            <a:endParaRPr lang="el-G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Νάνο-αποφάσεις</a:t>
            </a:r>
            <a:endParaRPr lang="el-GR" dirty="0"/>
          </a:p>
        </p:txBody>
      </p:sp>
      <p:sp>
        <p:nvSpPr>
          <p:cNvPr id="3" name="2 - Θέση περιεχομένου"/>
          <p:cNvSpPr>
            <a:spLocks noGrp="1"/>
          </p:cNvSpPr>
          <p:nvPr>
            <p:ph idx="1"/>
          </p:nvPr>
        </p:nvSpPr>
        <p:spPr/>
        <p:txBody>
          <a:bodyPr>
            <a:normAutofit lnSpcReduction="10000"/>
          </a:bodyPr>
          <a:lstStyle/>
          <a:p>
            <a:pPr algn="just"/>
            <a:r>
              <a:rPr lang="el-GR" dirty="0" smtClean="0"/>
              <a:t>Πρόκειται για αποφάσεις που αρχικά φαίνονται δευτερεύουσας σημασίας, αλλά εν τέλει δεν είναι. Οι </a:t>
            </a:r>
            <a:r>
              <a:rPr lang="el-GR" dirty="0" smtClean="0"/>
              <a:t>νάνο- </a:t>
            </a:r>
            <a:r>
              <a:rPr lang="el-GR" dirty="0" smtClean="0"/>
              <a:t>αποφάσεις παίζουν καταλυτικό ρόλο στις γενικότερες σημαντικές επαγγελματικές αποφάσεις της ζωής μας.</a:t>
            </a:r>
            <a:endParaRPr lang="en-US" dirty="0" smtClean="0"/>
          </a:p>
          <a:p>
            <a:pPr algn="just"/>
            <a:r>
              <a:rPr lang="el-GR" dirty="0" smtClean="0"/>
              <a:t>Δεν πρέπει να ξεχνάμε ότι</a:t>
            </a:r>
            <a:r>
              <a:rPr lang="en-US" dirty="0" smtClean="0"/>
              <a:t>: </a:t>
            </a:r>
            <a:r>
              <a:rPr lang="el-GR" dirty="0" smtClean="0"/>
              <a:t>κάθε απόφαση είναι επαγγελματική απόφαση. Η επαγγελματική απόφαση απαιτεί πλήθος επιμέρους αποφάσεων (νάνο - αποφάσεις). Καμιά απόφαση δεν αποτελεί απόφαση μέχρι να εκτελεστεί.</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Η ανάκληση επαγγελματικών αποφάσεων και </a:t>
            </a:r>
            <a:r>
              <a:rPr lang="el-GR" sz="3600" smtClean="0"/>
              <a:t>οι τρόποι αλλαγής </a:t>
            </a:r>
            <a:r>
              <a:rPr lang="el-GR" sz="3600" dirty="0" smtClean="0"/>
              <a:t>σταδιοδρομίας</a:t>
            </a:r>
            <a:endParaRPr lang="el-GR" sz="3600" dirty="0"/>
          </a:p>
        </p:txBody>
      </p:sp>
      <p:sp>
        <p:nvSpPr>
          <p:cNvPr id="3" name="2 - Θέση περιεχομένου"/>
          <p:cNvSpPr>
            <a:spLocks noGrp="1"/>
          </p:cNvSpPr>
          <p:nvPr>
            <p:ph idx="1"/>
          </p:nvPr>
        </p:nvSpPr>
        <p:spPr/>
        <p:txBody>
          <a:bodyPr>
            <a:normAutofit lnSpcReduction="10000"/>
          </a:bodyPr>
          <a:lstStyle/>
          <a:p>
            <a:r>
              <a:rPr lang="el-GR" sz="2000" b="1" dirty="0" smtClean="0">
                <a:latin typeface="Times New Roman" pitchFamily="18" charset="0"/>
                <a:cs typeface="Times New Roman" pitchFamily="18" charset="0"/>
              </a:rPr>
              <a:t>Πειραματιστείτε: </a:t>
            </a:r>
            <a:r>
              <a:rPr lang="el-GR" sz="2000" dirty="0" smtClean="0">
                <a:latin typeface="Times New Roman" pitchFamily="18" charset="0"/>
                <a:cs typeface="Times New Roman" pitchFamily="18" charset="0"/>
              </a:rPr>
              <a:t>Δοκιμάστε νέες δραστηριότητες και επαγγελματικούς ρόλους σε μικρή κλίμακα, πριν κάνετε μια σημαντική δέσμευση για αλλαγή καριέρας</a:t>
            </a:r>
          </a:p>
          <a:p>
            <a:pPr marL="285750" lvl="8" indent="-285750"/>
            <a:r>
              <a:rPr lang="el-GR" sz="2000" b="1" dirty="0" smtClean="0">
                <a:latin typeface="Times New Roman" pitchFamily="18" charset="0"/>
                <a:cs typeface="Times New Roman" pitchFamily="18" charset="0"/>
              </a:rPr>
              <a:t> Αλλαγή στο Δίκτυο Επαφών σας: </a:t>
            </a:r>
            <a:r>
              <a:rPr lang="el-GR" sz="2000" dirty="0" smtClean="0">
                <a:latin typeface="Times New Roman" pitchFamily="18" charset="0"/>
                <a:cs typeface="Times New Roman" pitchFamily="18" charset="0"/>
              </a:rPr>
              <a:t>Αναπτύξτε νέες επαφές που μπορούν να ανοίξουν τις πόρτες σε νέες ευκαιρίες και αναζητήστε πρότυπα και νέες ομάδες αναφοράς που μπορεί να σας καθοδηγήσουν και αξιολογήσουν την πρόοδο σας.</a:t>
            </a:r>
          </a:p>
          <a:p>
            <a:r>
              <a:rPr lang="el-GR" sz="2000" b="1" dirty="0" err="1" smtClean="0">
                <a:latin typeface="Times New Roman" pitchFamily="18" charset="0"/>
                <a:cs typeface="Times New Roman" pitchFamily="18" charset="0"/>
              </a:rPr>
              <a:t>Νοηματοδότηση</a:t>
            </a:r>
            <a:r>
              <a:rPr lang="en-US"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Βρείτε ή δημιουργήστε ευκαιρίες για αλλαγή, και χρησιμοποιήστε τις ως έναυσμα για να επαναπροσδιορίσετε την ιστορία της ζωής σας.</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265" y="4081064"/>
            <a:ext cx="2271713" cy="15144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777" y="1183985"/>
            <a:ext cx="1771650" cy="1933575"/>
          </a:xfrm>
          <a:prstGeom prst="rect">
            <a:avLst/>
          </a:prstGeom>
        </p:spPr>
      </p:pic>
      <p:sp>
        <p:nvSpPr>
          <p:cNvPr id="5" name="TextBox 4"/>
          <p:cNvSpPr txBox="1"/>
          <p:nvPr/>
        </p:nvSpPr>
        <p:spPr>
          <a:xfrm>
            <a:off x="3447427" y="2150771"/>
            <a:ext cx="2745875" cy="707886"/>
          </a:xfrm>
          <a:prstGeom prst="rect">
            <a:avLst/>
          </a:prstGeom>
          <a:noFill/>
        </p:spPr>
        <p:txBody>
          <a:bodyPr wrap="square" rtlCol="0">
            <a:spAutoFit/>
          </a:bodyPr>
          <a:lstStyle/>
          <a:p>
            <a:r>
              <a:rPr lang="el-GR" sz="2000" b="1" dirty="0">
                <a:solidFill>
                  <a:srgbClr val="002060"/>
                </a:solidFill>
                <a:latin typeface="Calibri" panose="020F0502020204030204" pitchFamily="34" charset="0"/>
                <a:cs typeface="Calibri" panose="020F0502020204030204" pitchFamily="34" charset="0"/>
              </a:rPr>
              <a:t>Να κοιτάς εκεί που θες να </a:t>
            </a:r>
            <a:r>
              <a:rPr lang="el-GR" sz="2000" b="1" dirty="0" smtClean="0">
                <a:solidFill>
                  <a:srgbClr val="002060"/>
                </a:solidFill>
                <a:latin typeface="Calibri" panose="020F0502020204030204" pitchFamily="34" charset="0"/>
                <a:cs typeface="Calibri" panose="020F0502020204030204" pitchFamily="34" charset="0"/>
              </a:rPr>
              <a:t>πας…</a:t>
            </a:r>
            <a:endParaRPr lang="el-GR" sz="2000" b="1"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2785404" y="4468969"/>
            <a:ext cx="2874862" cy="707886"/>
          </a:xfrm>
          <a:prstGeom prst="rect">
            <a:avLst/>
          </a:prstGeom>
          <a:noFill/>
        </p:spPr>
        <p:txBody>
          <a:bodyPr wrap="square" rtlCol="0">
            <a:spAutoFit/>
          </a:bodyPr>
          <a:lstStyle/>
          <a:p>
            <a:r>
              <a:rPr lang="el-GR" sz="2000" b="1" dirty="0" smtClean="0">
                <a:solidFill>
                  <a:srgbClr val="FF0000"/>
                </a:solidFill>
                <a:latin typeface="Calibri" panose="020F0502020204030204" pitchFamily="34" charset="0"/>
                <a:cs typeface="Calibri" panose="020F0502020204030204" pitchFamily="34" charset="0"/>
              </a:rPr>
              <a:t>…αλλιώς </a:t>
            </a:r>
            <a:r>
              <a:rPr lang="el-GR" sz="2000" b="1" dirty="0">
                <a:solidFill>
                  <a:srgbClr val="FF0000"/>
                </a:solidFill>
                <a:latin typeface="Calibri" panose="020F0502020204030204" pitchFamily="34" charset="0"/>
                <a:cs typeface="Calibri" panose="020F0502020204030204" pitchFamily="34" charset="0"/>
              </a:rPr>
              <a:t>θα πας εκεί που </a:t>
            </a:r>
            <a:r>
              <a:rPr lang="el-GR" sz="2000" b="1" dirty="0" smtClean="0">
                <a:solidFill>
                  <a:srgbClr val="FF0000"/>
                </a:solidFill>
                <a:latin typeface="Calibri" panose="020F0502020204030204" pitchFamily="34" charset="0"/>
                <a:cs typeface="Calibri" panose="020F0502020204030204" pitchFamily="34" charset="0"/>
              </a:rPr>
              <a:t>κοιτάς!</a:t>
            </a:r>
            <a:endParaRPr lang="el-GR" sz="2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8549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z="4000" b="1" dirty="0" smtClean="0"/>
              <a:t>Η εργασία </a:t>
            </a:r>
            <a:r>
              <a:rPr lang="el-GR" sz="4000" b="1" dirty="0" smtClean="0"/>
              <a:t>συγγράφθηκε </a:t>
            </a:r>
            <a:r>
              <a:rPr lang="el-GR" sz="4000" b="1" dirty="0" smtClean="0"/>
              <a:t>από τους</a:t>
            </a:r>
            <a:r>
              <a:rPr lang="en-US" sz="4000" b="1" dirty="0" smtClean="0"/>
              <a:t>:</a:t>
            </a:r>
            <a:endParaRPr lang="el-GR" sz="4000" b="1" dirty="0"/>
          </a:p>
        </p:txBody>
      </p:sp>
      <p:sp>
        <p:nvSpPr>
          <p:cNvPr id="3" name="2 - Υπότιτλος"/>
          <p:cNvSpPr>
            <a:spLocks noGrp="1"/>
          </p:cNvSpPr>
          <p:nvPr>
            <p:ph type="subTitle" idx="1"/>
          </p:nvPr>
        </p:nvSpPr>
        <p:spPr/>
        <p:txBody>
          <a:bodyPr>
            <a:normAutofit fontScale="92500"/>
          </a:bodyPr>
          <a:lstStyle/>
          <a:p>
            <a:pPr algn="just"/>
            <a:r>
              <a:rPr lang="el-GR" dirty="0" smtClean="0"/>
              <a:t>Αναστάσιος Κουλούρης,  Αναστασία Καρασαρίδου, Γιάννης Κούρτης, Άντζελα Λέτση, Ζωή Λίτου, Παρασκευή Μελέχες, Παναγιώτου Νικόλας, Μπακού Βάσια, Μαρία Παφιώλη, Σαμπρί Ραμί Στέφανος</a:t>
            </a:r>
            <a:endParaRPr lang="el-GR" dirty="0"/>
          </a:p>
        </p:txBody>
      </p:sp>
    </p:spTree>
    <p:extLst>
      <p:ext uri="{BB962C8B-B14F-4D97-AF65-F5344CB8AC3E}">
        <p14:creationId xmlns:p14="http://schemas.microsoft.com/office/powerpoint/2010/main" val="241450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Λήψη επαγγελματικών αποφάσεων</a:t>
            </a:r>
            <a:r>
              <a:rPr lang="en-US" dirty="0" smtClean="0"/>
              <a:t>: </a:t>
            </a:r>
            <a:r>
              <a:rPr lang="el-GR" dirty="0" smtClean="0"/>
              <a:t>Ορισμός</a:t>
            </a:r>
            <a:endParaRPr lang="el-GR" dirty="0"/>
          </a:p>
        </p:txBody>
      </p:sp>
      <p:sp>
        <p:nvSpPr>
          <p:cNvPr id="3" name="2 - Θέση περιεχομένου"/>
          <p:cNvSpPr>
            <a:spLocks noGrp="1"/>
          </p:cNvSpPr>
          <p:nvPr>
            <p:ph idx="1"/>
          </p:nvPr>
        </p:nvSpPr>
        <p:spPr/>
        <p:txBody>
          <a:bodyPr/>
          <a:lstStyle/>
          <a:p>
            <a:pPr algn="just"/>
            <a:r>
              <a:rPr lang="el-GR" dirty="0" smtClean="0"/>
              <a:t>Λήψη απόφασης είναι η διαδικασία κατά την οποία επιλέγουμε μεταξύ δυο ή και περισσότερων εναλλακτικών επιλογών.  Η επιλογή αυτή που καλείται κάποιος να πραγματοποιήσει είναι αναγκαία εξαιτίας της απόστασης ανάμεσα σε μια πραγματική και σε μια επιθυμητή κατάσταση και μπορεί να πραγματοποιηθεί είτε σε ατομικό επίπεδο είτε σε συλλογικό.</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Η Τρίτη τεχνολογική επανάσταση της πληροφορικής και η ταχεία διάδοση της πληροφορίας</a:t>
            </a:r>
            <a:endParaRPr lang="el-GR" sz="3200" dirty="0"/>
          </a:p>
        </p:txBody>
      </p:sp>
      <p:sp>
        <p:nvSpPr>
          <p:cNvPr id="3" name="2 - Θέση περιεχομένου"/>
          <p:cNvSpPr>
            <a:spLocks noGrp="1"/>
          </p:cNvSpPr>
          <p:nvPr>
            <p:ph idx="1"/>
          </p:nvPr>
        </p:nvSpPr>
        <p:spPr/>
        <p:txBody>
          <a:bodyPr>
            <a:normAutofit fontScale="70000" lnSpcReduction="20000"/>
          </a:bodyPr>
          <a:lstStyle/>
          <a:p>
            <a:pPr algn="just"/>
            <a:r>
              <a:rPr lang="el-GR" dirty="0"/>
              <a:t> Β</a:t>
            </a:r>
            <a:r>
              <a:rPr lang="el-GR" dirty="0" smtClean="0"/>
              <a:t>ασικό κομμάτι στη διαδικασία λήψης απόφασης είναι η σωστή και πλήρης ενημέρωση και πληροφόρηση που μπορεί να δεχτεί ένας ενδιαφερόμενος. </a:t>
            </a:r>
          </a:p>
          <a:p>
            <a:pPr algn="just"/>
            <a:r>
              <a:rPr lang="el-GR" dirty="0" smtClean="0"/>
              <a:t>Η άνθιση της τεχνολογίας σε ένα πρώτο επίπεδο βοηθά το κάθε άτομο να έχει πρόσβαση σε ένα πολυποίκιλο πλέγμα πληροφοριών, απύθμενο όσον αφορά την ποσότητα. </a:t>
            </a:r>
          </a:p>
          <a:p>
            <a:pPr algn="just"/>
            <a:r>
              <a:rPr lang="el-GR" dirty="0" smtClean="0"/>
              <a:t>Το ότι υπάρχει πληθώρα πληροφοριών και προσβασιμότητα αποτελεί θετικό στοιχείο. </a:t>
            </a:r>
          </a:p>
          <a:p>
            <a:pPr algn="just"/>
            <a:r>
              <a:rPr lang="el-GR" dirty="0" smtClean="0"/>
              <a:t>Αντιθέτως, ενδέχεται αυτή η ποσότητα πληροφόρησης, κυρίως εάν πραγματοποιείται με λάθος τρόπο, να αποτελέσει σημαντικό πρόβλημα στη διαδικασία λήψης απόφασης από το εκάστοτε άτομο. Αυτό ομοιάζει σε ένα επίπεδο με την λειτουργία στην οποία ενδοβάλει τον καταναλωτή η πληθώρα προσφοράς εμπορευμάτων.</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52128"/>
          </a:xfrm>
        </p:spPr>
        <p:txBody>
          <a:bodyPr>
            <a:normAutofit/>
          </a:bodyPr>
          <a:lstStyle/>
          <a:p>
            <a:r>
              <a:rPr lang="el-GR" sz="3200" dirty="0" smtClean="0"/>
              <a:t>Πώς λαμβάνουμε τις επαγγελματικές αποφάσεις κατά τη διάρκεια της ζωής μας</a:t>
            </a:r>
            <a:r>
              <a:rPr lang="en-US" sz="3200" dirty="0" smtClean="0"/>
              <a:t>;</a:t>
            </a:r>
            <a:endParaRPr lang="el-GR" sz="3200" dirty="0"/>
          </a:p>
        </p:txBody>
      </p:sp>
      <p:pic>
        <p:nvPicPr>
          <p:cNvPr id="4" name="3 - Θέση περιεχομένου" descr="apofasi.jpg"/>
          <p:cNvPicPr>
            <a:picLocks noGrp="1" noChangeAspect="1"/>
          </p:cNvPicPr>
          <p:nvPr>
            <p:ph idx="1"/>
          </p:nvPr>
        </p:nvPicPr>
        <p:blipFill>
          <a:blip r:embed="rId2" cstate="print"/>
          <a:stretch>
            <a:fillRect/>
          </a:stretch>
        </p:blipFill>
        <p:spPr>
          <a:xfrm>
            <a:off x="1657350" y="1844824"/>
            <a:ext cx="5829300" cy="383763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5" y="620688"/>
            <a:ext cx="6480720" cy="1032066"/>
          </a:xfrm>
        </p:spPr>
        <p:txBody>
          <a:bodyPr>
            <a:normAutofit fontScale="90000"/>
          </a:bodyPr>
          <a:lstStyle/>
          <a:p>
            <a:r>
              <a:rPr lang="el-GR" dirty="0" smtClean="0"/>
              <a:t>1</a:t>
            </a:r>
            <a:r>
              <a:rPr lang="el-GR" baseline="30000" dirty="0" smtClean="0"/>
              <a:t>ος</a:t>
            </a:r>
            <a:r>
              <a:rPr lang="el-GR" dirty="0" smtClean="0"/>
              <a:t> τρόπος</a:t>
            </a:r>
            <a:r>
              <a:rPr lang="en-US" dirty="0" smtClean="0"/>
              <a:t>: </a:t>
            </a:r>
            <a:r>
              <a:rPr lang="el-GR" dirty="0" smtClean="0"/>
              <a:t>Εστίαση στο αποτέλεσμα-οραματισμός</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3356992"/>
            <a:ext cx="2586710" cy="2569466"/>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484784"/>
            <a:ext cx="2487395" cy="2659854"/>
          </a:xfrm>
          <a:prstGeom prst="rect">
            <a:avLst/>
          </a:prstGeom>
        </p:spPr>
      </p:pic>
      <p:sp>
        <p:nvSpPr>
          <p:cNvPr id="6" name="TextBox 5"/>
          <p:cNvSpPr txBox="1"/>
          <p:nvPr/>
        </p:nvSpPr>
        <p:spPr>
          <a:xfrm>
            <a:off x="611560" y="1844824"/>
            <a:ext cx="4997885" cy="923330"/>
          </a:xfrm>
          <a:prstGeom prst="rect">
            <a:avLst/>
          </a:prstGeom>
          <a:noFill/>
        </p:spPr>
        <p:txBody>
          <a:bodyPr wrap="square" rtlCol="0">
            <a:spAutoFit/>
          </a:bodyPr>
          <a:lstStyle/>
          <a:p>
            <a:pPr algn="just"/>
            <a:r>
              <a:rPr lang="el-GR" dirty="0" smtClean="0"/>
              <a:t>Ο </a:t>
            </a:r>
            <a:r>
              <a:rPr lang="el-GR" dirty="0" smtClean="0"/>
              <a:t>πελάτης </a:t>
            </a:r>
            <a:r>
              <a:rPr lang="el-GR" dirty="0" smtClean="0"/>
              <a:t>οραματίζεται τις λύσεις εστιάζοντας την προσοχή του στο αποτέλεσμα και όχι στην αναζήτηση των αιτιών του προβλήματος.</a:t>
            </a:r>
            <a:endParaRPr lang="el-GR" dirty="0"/>
          </a:p>
        </p:txBody>
      </p:sp>
    </p:spTree>
    <p:extLst>
      <p:ext uri="{BB962C8B-B14F-4D97-AF65-F5344CB8AC3E}">
        <p14:creationId xmlns:p14="http://schemas.microsoft.com/office/powerpoint/2010/main" val="781581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584" y="452719"/>
            <a:ext cx="7218923" cy="1062931"/>
          </a:xfrm>
        </p:spPr>
        <p:txBody>
          <a:bodyPr>
            <a:normAutofit fontScale="90000"/>
          </a:bodyPr>
          <a:lstStyle/>
          <a:p>
            <a:r>
              <a:rPr lang="el-GR" sz="2800" dirty="0" smtClean="0"/>
              <a:t>Οραματισμός: Πώς θα έμοιαζε το αποτέλεσμα της κάθε απόφασης ξεχωριστά αν γινόταν πραγματικότητα;</a:t>
            </a:r>
            <a:endParaRPr lang="el-GR" sz="28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4437112"/>
            <a:ext cx="2736304" cy="1800200"/>
          </a:xfrm>
        </p:spPr>
      </p:pic>
      <p:sp>
        <p:nvSpPr>
          <p:cNvPr id="5" name="TextBox 4"/>
          <p:cNvSpPr txBox="1"/>
          <p:nvPr/>
        </p:nvSpPr>
        <p:spPr>
          <a:xfrm>
            <a:off x="667011" y="1515649"/>
            <a:ext cx="8009445" cy="2585323"/>
          </a:xfrm>
          <a:prstGeom prst="rect">
            <a:avLst/>
          </a:prstGeom>
          <a:noFill/>
        </p:spPr>
        <p:txBody>
          <a:bodyPr wrap="square" rtlCol="0">
            <a:spAutoFit/>
          </a:bodyPr>
          <a:lstStyle/>
          <a:p>
            <a:pPr marL="342900" indent="-342900" algn="just">
              <a:buAutoNum type="arabicPeriod"/>
            </a:pPr>
            <a:r>
              <a:rPr lang="el-GR" dirty="0" smtClean="0"/>
              <a:t>Χρησιμοποιώντας όλες τις αισθήσεις. Ένας οραματισμός για να έχει εικόνα θα πρέπει να περιλαμβάνει και τις πέντε αισθήσεις. Ο </a:t>
            </a:r>
            <a:r>
              <a:rPr lang="el-GR" dirty="0" smtClean="0"/>
              <a:t>πελάτης </a:t>
            </a:r>
            <a:r>
              <a:rPr lang="el-GR" dirty="0" smtClean="0"/>
              <a:t>θα πρέπει να είναι βυθισμένος σε μία νοητική εικόνα που θα μοιάζει σα να συμβαίνει στη πραγματικότητα.</a:t>
            </a:r>
          </a:p>
          <a:p>
            <a:pPr marL="342900" indent="-342900" algn="just">
              <a:buAutoNum type="arabicPeriod"/>
            </a:pPr>
            <a:r>
              <a:rPr lang="el-GR" dirty="0" smtClean="0"/>
              <a:t>Στον οραματισμό ο </a:t>
            </a:r>
            <a:r>
              <a:rPr lang="el-GR" dirty="0" smtClean="0"/>
              <a:t>πελάτης </a:t>
            </a:r>
            <a:r>
              <a:rPr lang="el-GR" dirty="0" smtClean="0"/>
              <a:t>είναι ο πρωταγωνιστής και όχι το κοινό. Ο σύμβουλος τον ενθαρρύνει να δει από τη δική του οπτική γωνία, παρακολουθώντας τον εαυτό του σα να βλέπει μία ταινία.</a:t>
            </a:r>
          </a:p>
          <a:p>
            <a:pPr marL="342900" indent="-342900" algn="just">
              <a:buAutoNum type="arabicPeriod"/>
            </a:pPr>
            <a:r>
              <a:rPr lang="el-GR" dirty="0" smtClean="0"/>
              <a:t>Ο </a:t>
            </a:r>
            <a:r>
              <a:rPr lang="el-GR" dirty="0" smtClean="0"/>
              <a:t>πελάτης </a:t>
            </a:r>
            <a:r>
              <a:rPr lang="el-GR" dirty="0" smtClean="0"/>
              <a:t>μπαίνει στη διαδικασία να οραματιστεί ο ίδιος πώς θα ήταν η ζωή του ανάλογα με τις αποφάσεις που καλείται να λάβει, όπως αυτός θεωρεί ότι θα μπορούσε να είναι.</a:t>
            </a:r>
            <a:endParaRPr lang="el-GR" dirty="0"/>
          </a:p>
        </p:txBody>
      </p:sp>
    </p:spTree>
    <p:extLst>
      <p:ext uri="{BB962C8B-B14F-4D97-AF65-F5344CB8AC3E}">
        <p14:creationId xmlns:p14="http://schemas.microsoft.com/office/powerpoint/2010/main" val="31388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552" y="692696"/>
            <a:ext cx="7200897" cy="1440159"/>
          </a:xfrm>
        </p:spPr>
        <p:txBody>
          <a:bodyPr>
            <a:noAutofit/>
          </a:bodyPr>
          <a:lstStyle/>
          <a:p>
            <a:r>
              <a:rPr lang="el-GR" sz="3600" dirty="0" smtClean="0"/>
              <a:t>2</a:t>
            </a:r>
            <a:r>
              <a:rPr lang="el-GR" sz="3600" baseline="30000" dirty="0" smtClean="0"/>
              <a:t>ος</a:t>
            </a:r>
            <a:r>
              <a:rPr lang="el-GR" sz="3600" dirty="0" smtClean="0"/>
              <a:t>-3</a:t>
            </a:r>
            <a:r>
              <a:rPr lang="el-GR" sz="3600" baseline="30000" dirty="0" smtClean="0"/>
              <a:t>ος</a:t>
            </a:r>
            <a:r>
              <a:rPr lang="el-GR" sz="3600" dirty="0" smtClean="0"/>
              <a:t>-4</a:t>
            </a:r>
            <a:r>
              <a:rPr lang="el-GR" sz="3600" baseline="30000" dirty="0" smtClean="0"/>
              <a:t>ος</a:t>
            </a:r>
            <a:r>
              <a:rPr lang="el-GR" sz="3600" dirty="0" smtClean="0"/>
              <a:t> τρόπος, υπό το πρίσμα της κοινωνιολογίας…</a:t>
            </a:r>
            <a:endParaRPr lang="el-GR" sz="3600" dirty="0"/>
          </a:p>
        </p:txBody>
      </p:sp>
      <p:sp>
        <p:nvSpPr>
          <p:cNvPr id="3" name="2 - Θέση περιεχομένου"/>
          <p:cNvSpPr>
            <a:spLocks noGrp="1"/>
          </p:cNvSpPr>
          <p:nvPr>
            <p:ph idx="1"/>
          </p:nvPr>
        </p:nvSpPr>
        <p:spPr/>
        <p:txBody>
          <a:bodyPr>
            <a:normAutofit fontScale="70000" lnSpcReduction="20000"/>
          </a:bodyPr>
          <a:lstStyle/>
          <a:p>
            <a:pPr algn="just"/>
            <a:r>
              <a:rPr lang="el-GR" dirty="0" smtClean="0">
                <a:latin typeface="Times New Roman" pitchFamily="18" charset="0"/>
                <a:cs typeface="Times New Roman" pitchFamily="18" charset="0"/>
              </a:rPr>
              <a:t>Η θεωρία των </a:t>
            </a:r>
            <a:r>
              <a:rPr lang="en-US" dirty="0" err="1" smtClean="0">
                <a:latin typeface="Times New Roman" pitchFamily="18" charset="0"/>
                <a:cs typeface="Times New Roman" pitchFamily="18" charset="0"/>
              </a:rPr>
              <a:t>Hodkinson</a:t>
            </a:r>
            <a:r>
              <a:rPr lang="en-US" dirty="0" smtClean="0">
                <a:latin typeface="Times New Roman" pitchFamily="18" charset="0"/>
                <a:cs typeface="Times New Roman" pitchFamily="18" charset="0"/>
              </a:rPr>
              <a:t> Phil &amp; </a:t>
            </a:r>
            <a:r>
              <a:rPr lang="en-US" dirty="0" err="1" smtClean="0">
                <a:latin typeface="Times New Roman" pitchFamily="18" charset="0"/>
                <a:cs typeface="Times New Roman" pitchFamily="18" charset="0"/>
              </a:rPr>
              <a:t>Sparkes</a:t>
            </a:r>
            <a:r>
              <a:rPr lang="en-US" dirty="0" smtClean="0">
                <a:latin typeface="Times New Roman" pitchFamily="18" charset="0"/>
                <a:cs typeface="Times New Roman" pitchFamily="18" charset="0"/>
              </a:rPr>
              <a:t>, Andrew, (1997) </a:t>
            </a:r>
            <a:r>
              <a:rPr lang="el-GR" dirty="0" smtClean="0">
                <a:latin typeface="Times New Roman" pitchFamily="18" charset="0"/>
                <a:cs typeface="Times New Roman" pitchFamily="18" charset="0"/>
              </a:rPr>
              <a:t>εστιάζει σε άλλους  3 παράγοντες</a:t>
            </a:r>
          </a:p>
          <a:p>
            <a:pPr marL="571500" indent="-571500" algn="just">
              <a:lnSpc>
                <a:spcPct val="134000"/>
              </a:lnSpc>
              <a:buAutoNum type="romanLcParenBoth"/>
            </a:pPr>
            <a:r>
              <a:rPr lang="el-GR" dirty="0" smtClean="0">
                <a:latin typeface="Times New Roman" pitchFamily="18" charset="0"/>
                <a:cs typeface="Times New Roman" pitchFamily="18" charset="0"/>
              </a:rPr>
              <a:t>την ρεαλιστική ορθολογική σκέψη στη λήψη αποφάσεων, η οποία βρίσκεται στο άμεσο περιβάλλον του λήπτη της απόφασης, </a:t>
            </a:r>
          </a:p>
          <a:p>
            <a:pPr marL="571500" indent="-571500" algn="just">
              <a:lnSpc>
                <a:spcPct val="134000"/>
              </a:lnSpc>
              <a:buAutoNum type="romanLcParenBoth"/>
            </a:pPr>
            <a:r>
              <a:rPr lang="el-GR" dirty="0" smtClean="0">
                <a:latin typeface="Times New Roman" pitchFamily="18" charset="0"/>
                <a:cs typeface="Times New Roman" pitchFamily="18" charset="0"/>
              </a:rPr>
              <a:t>την  αλληλεπίδραση με τους άλλους (εκπαίδευση νέων), σχετίζεται με τα διαφορετικά εργαλεία που κατέχει ο κάθε ‘παίχτης’, και</a:t>
            </a:r>
            <a:r>
              <a:rPr lang="en-US" dirty="0" smtClean="0">
                <a:latin typeface="Times New Roman" pitchFamily="18" charset="0"/>
                <a:cs typeface="Times New Roman" pitchFamily="18" charset="0"/>
              </a:rPr>
              <a:t> </a:t>
            </a:r>
            <a:endParaRPr lang="el-GR" dirty="0" smtClean="0">
              <a:latin typeface="Times New Roman" pitchFamily="18" charset="0"/>
              <a:cs typeface="Times New Roman" pitchFamily="18" charset="0"/>
            </a:endParaRPr>
          </a:p>
          <a:p>
            <a:pPr marL="571500" indent="-571500" algn="just">
              <a:lnSpc>
                <a:spcPct val="134000"/>
              </a:lnSpc>
              <a:buAutoNum type="romanLcParenBoth"/>
            </a:pPr>
            <a:r>
              <a:rPr lang="el-GR" dirty="0" smtClean="0">
                <a:latin typeface="Times New Roman" pitchFamily="18" charset="0"/>
                <a:cs typeface="Times New Roman" pitchFamily="18" charset="0"/>
              </a:rPr>
              <a:t>την τοποθεσία των αποφάσεων εντός της απρόβλεπτης πορείας της ρουτίνας και τις ‘στροφές’ που σχηματίζουν την ζωή. </a:t>
            </a:r>
          </a:p>
          <a:p>
            <a:pPr>
              <a:buNone/>
            </a:pP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Πιο αναλυτικά…</a:t>
            </a:r>
            <a:endParaRPr lang="el-GR" dirty="0"/>
          </a:p>
        </p:txBody>
      </p:sp>
      <p:sp>
        <p:nvSpPr>
          <p:cNvPr id="3" name="2 - Θέση περιεχομένου"/>
          <p:cNvSpPr>
            <a:spLocks noGrp="1"/>
          </p:cNvSpPr>
          <p:nvPr>
            <p:ph idx="1"/>
          </p:nvPr>
        </p:nvSpPr>
        <p:spPr/>
        <p:txBody>
          <a:bodyPr>
            <a:normAutofit fontScale="85000" lnSpcReduction="20000"/>
          </a:bodyPr>
          <a:lstStyle/>
          <a:p>
            <a:pPr algn="just"/>
            <a:r>
              <a:rPr lang="el-GR" dirty="0" smtClean="0"/>
              <a:t>Η λήψη επαγγελματικών αποφάσεων περιλαμβάνει τόσο την επιλογή επαγγέλματος, όσο και τη δέσμευση στην επιλογή αυτή και τις ενέργειες υλοποίησής της, ενώ "αγγίζει" τις υποκειμενικές και συναισθηματικές πλευρές της προσωπικότητας του ατόμου.</a:t>
            </a:r>
            <a:endParaRPr lang="el" dirty="0" smtClean="0"/>
          </a:p>
          <a:p>
            <a:pPr algn="just"/>
            <a:r>
              <a:rPr lang="el-GR" dirty="0" smtClean="0"/>
              <a:t> Για πολλούς, η λήψη αποφάσεων αποτελεί μια πολυδιάστατη διαδικασία: α) ξεκινά με τον καθορισμό των επιθυμητών στόχων β) περιλαμβάνει την αναγνώριση και αξιολόγηση διάφορων εναλλακτικών επιλογών, γ) την επιλογή και το σχεδιασμό συγκεκριμένων ενεργειών, δ) την εφαρμογή τους, ε) την αξιολόγηση των συνεπειών, στ) την ανατροφοδότηση αναφορικά με την αποτελεσματικότητα της συγκεκριμένης επιλογής (</a:t>
            </a:r>
            <a:r>
              <a:rPr lang="en-US" dirty="0" err="1" smtClean="0"/>
              <a:t>Klaczynski</a:t>
            </a:r>
            <a:r>
              <a:rPr lang="en-US" dirty="0" smtClean="0"/>
              <a:t>, Byrnes, Jacobs, 2001).</a:t>
            </a:r>
            <a:endParaRPr lang="el" dirty="0" smtClean="0"/>
          </a:p>
          <a:p>
            <a:endParaRPr lang="el-GR" dirty="0" smtClean="0"/>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948</Words>
  <Application>Microsoft Office PowerPoint</Application>
  <PresentationFormat>Προβολή στην οθόνη (4:3)</PresentationFormat>
  <Paragraphs>44</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Calibri</vt:lpstr>
      <vt:lpstr>Garamond</vt:lpstr>
      <vt:lpstr>Times New Roman</vt:lpstr>
      <vt:lpstr>Organic</vt:lpstr>
      <vt:lpstr>Η λήψη επαγγελματικών αποφάσεων στην εποχή της πληροφορικής: Ο οραματισμός, η αυτοαποτελεσματικότητα και η δυνατότητα αλλαγής σταδιοδρομίας</vt:lpstr>
      <vt:lpstr>Η εργασία συγγράφθηκε από τους:</vt:lpstr>
      <vt:lpstr>Λήψη επαγγελματικών αποφάσεων: Ορισμός</vt:lpstr>
      <vt:lpstr>Η Τρίτη τεχνολογική επανάσταση της πληροφορικής και η ταχεία διάδοση της πληροφορίας</vt:lpstr>
      <vt:lpstr>Πώς λαμβάνουμε τις επαγγελματικές αποφάσεις κατά τη διάρκεια της ζωής μας;</vt:lpstr>
      <vt:lpstr>1ος τρόπος: Εστίαση στο αποτέλεσμα-οραματισμός</vt:lpstr>
      <vt:lpstr>Οραματισμός: Πώς θα έμοιαζε το αποτέλεσμα της κάθε απόφασης ξεχωριστά αν γινόταν πραγματικότητα;</vt:lpstr>
      <vt:lpstr>2ος-3ος-4ος τρόπος, υπό το πρίσμα της κοινωνιολογίας…</vt:lpstr>
      <vt:lpstr>Πιο αναλυτικά…</vt:lpstr>
      <vt:lpstr>Ευρήματα μιας έρευνας σχετικά με τη λήψη επαγγελματικών αποφάσεων (195 ενήλικες που αναζήτησαν υπηρεσίες επαγγελματικής συμβουλευτικής). Τα αποτελέσματα ήταν τα ακόλουθα</vt:lpstr>
      <vt:lpstr>Νάνο-αποφάσεις</vt:lpstr>
      <vt:lpstr>Η ανάκληση επαγγελματικών αποφάσεων και οι τρόποι αλλαγής σταδιοδρομίας</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Λήψη επαγγελματικών αποφάσεων: Στρατηγικές και ανάπτυξη δεξιοτήτων</dc:title>
  <dc:creator>User</dc:creator>
  <cp:lastModifiedBy>DESPINA SIDIROPOULOU</cp:lastModifiedBy>
  <cp:revision>23</cp:revision>
  <dcterms:created xsi:type="dcterms:W3CDTF">2017-03-22T12:50:04Z</dcterms:created>
  <dcterms:modified xsi:type="dcterms:W3CDTF">2017-10-15T12:42:02Z</dcterms:modified>
</cp:coreProperties>
</file>